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5" r:id="rId5"/>
    <p:sldId id="308" r:id="rId6"/>
    <p:sldId id="318" r:id="rId7"/>
    <p:sldId id="319" r:id="rId8"/>
    <p:sldId id="320" r:id="rId9"/>
    <p:sldId id="321" r:id="rId10"/>
    <p:sldId id="322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559" autoAdjust="0"/>
  </p:normalViewPr>
  <p:slideViewPr>
    <p:cSldViewPr showGuides="1">
      <p:cViewPr>
        <p:scale>
          <a:sx n="79" d="100"/>
          <a:sy n="79" d="100"/>
        </p:scale>
        <p:origin x="-72" y="-87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10-Aug-2017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10-Aug-2017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3B6B-E340-4FC0-A085-B71A4639D1AA}" type="datetime1">
              <a:rPr lang="en-US" smtClean="0"/>
              <a:t>10-Aug-2017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2DF-42F7-4DF8-92F8-78154BDE12B4}" type="datetime1">
              <a:rPr lang="en-US" smtClean="0"/>
              <a:t>10-Aug-2017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/>
          <a:lstStyle/>
          <a:p>
            <a:fld id="{A43FAFC5-F11C-4205-99FD-FC66DAA2AE2D}" type="datetime1">
              <a:rPr lang="en-US" smtClean="0"/>
              <a:t>10-Aug-2017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10-Aug-2017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2905-3DC5-49B9-B8B8-9D80D3609DB5}" type="datetime1">
              <a:rPr lang="en-US" smtClean="0"/>
              <a:t>10-Aug-2017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298-A6F6-4AF2-832C-941EFA52AF9B}" type="datetime1">
              <a:rPr lang="en-US" smtClean="0"/>
              <a:t>10-Aug-2017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D8C-3438-4368-AD19-D5CB0C52B1DD}" type="datetime1">
              <a:rPr lang="en-US" smtClean="0"/>
              <a:t>10-Aug-2017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D785-D6D8-40F1-B2DD-0E2019A27A22}" type="datetime1">
              <a:rPr lang="en-US" smtClean="0"/>
              <a:t>10-Aug-2017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9A06-02F9-41CB-8208-185A65D60B96}" type="datetime1">
              <a:rPr lang="en-US" smtClean="0"/>
              <a:t>10-Aug-2017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051B-B340-4A72-AC7D-8FDFBF03EE12}" type="datetime1">
              <a:rPr lang="en-US" smtClean="0"/>
              <a:t>10-Aug-2017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D658-8C58-46F3-AA54-0ED74F8B4CDC}" type="datetime1">
              <a:rPr lang="en-US" smtClean="0"/>
              <a:pPr/>
              <a:t>10-Aug-2017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everlyj@jlbshipping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14492" y="908720"/>
            <a:ext cx="5374333" cy="2736304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STEP </a:t>
            </a:r>
            <a: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  <a:t>BY STEP GUIDE TO EXPORT</a:t>
            </a:r>
            <a:b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  <a:t>Facilitator:</a:t>
            </a:r>
            <a:b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>
                <a:latin typeface="Angsana New" panose="02020603050405020304" pitchFamily="18" charset="-34"/>
                <a:cs typeface="Angsana New" panose="02020603050405020304" pitchFamily="18" charset="-34"/>
              </a:rPr>
              <a:t>Beverly Johnson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598468" y="3068960"/>
            <a:ext cx="5590357" cy="3672408"/>
          </a:xfrm>
        </p:spPr>
        <p:txBody>
          <a:bodyPr>
            <a:noAutofit/>
          </a:bodyPr>
          <a:lstStyle/>
          <a:p>
            <a:endParaRPr lang="it-IT" sz="6000" b="1" dirty="0"/>
          </a:p>
          <a:p>
            <a:r>
              <a:rPr lang="it-IT" sz="6000" b="1" dirty="0"/>
              <a:t>EXPORT COMPLIANCE</a:t>
            </a:r>
          </a:p>
          <a:p>
            <a:endParaRPr lang="it-IT" sz="4000" b="1" dirty="0"/>
          </a:p>
          <a:p>
            <a:r>
              <a:rPr lang="it-IT" b="1" dirty="0"/>
              <a:t>JAMPRO, </a:t>
            </a:r>
            <a:r>
              <a:rPr lang="it-IT" b="1"/>
              <a:t>Jamaica 10.08.2017</a:t>
            </a:r>
            <a:endParaRPr lang="it-IT" b="1" dirty="0"/>
          </a:p>
          <a:p>
            <a:endParaRPr lang="it-IT" sz="6000" b="1" dirty="0"/>
          </a:p>
          <a:p>
            <a:endParaRPr lang="it-IT" sz="6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D893ED-50D4-45A9-9F0A-05C0F12F6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908" y="2348880"/>
            <a:ext cx="1512168" cy="95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69876" y="188640"/>
            <a:ext cx="9853737" cy="1872208"/>
          </a:xfrm>
        </p:spPr>
        <p:txBody>
          <a:bodyPr>
            <a:noAutofit/>
          </a:bodyPr>
          <a:lstStyle/>
          <a:p>
            <a:r>
              <a:rPr lang="en-US" sz="6600" dirty="0">
                <a:latin typeface="Copperplate Gothic Bold" panose="020E0705020206020404" pitchFamily="34" charset="0"/>
              </a:rPr>
              <a:t>WHAT IS EXPORT COMPLIANCE</a:t>
            </a:r>
            <a:endParaRPr lang="en-US" sz="6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69876" y="1916832"/>
            <a:ext cx="10729192" cy="4680520"/>
          </a:xfrm>
        </p:spPr>
        <p:txBody>
          <a:bodyPr>
            <a:normAutofit/>
          </a:bodyPr>
          <a:lstStyle/>
          <a:p>
            <a:r>
              <a:rPr lang="en-US" sz="3200" dirty="0"/>
              <a:t>An Export Management compliance programme to ensure that the Company (Exporter) comply with the rules of origin, transshipment and entry at destination</a:t>
            </a:r>
          </a:p>
          <a:p>
            <a:r>
              <a:rPr lang="en-US" sz="3200" dirty="0"/>
              <a:t>Export Compliance is more than choosing a suitable mode of transport</a:t>
            </a:r>
          </a:p>
          <a:p>
            <a:r>
              <a:rPr lang="en-US" sz="3200" dirty="0"/>
              <a:t>Export Compliance is more than find a buyer for your products or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69876" y="692696"/>
            <a:ext cx="9853737" cy="2448272"/>
          </a:xfrm>
        </p:spPr>
        <p:txBody>
          <a:bodyPr>
            <a:noAutofit/>
          </a:bodyPr>
          <a:lstStyle/>
          <a:p>
            <a:r>
              <a:rPr lang="en-US" sz="6600" dirty="0">
                <a:latin typeface="Copperplate Gothic Bold" panose="020E0705020206020404" pitchFamily="34" charset="0"/>
              </a:rPr>
              <a:t>EXPORT COMPLIANCE</a:t>
            </a:r>
            <a:br>
              <a:rPr lang="en-US" sz="6600" dirty="0">
                <a:latin typeface="Copperplate Gothic Bold" panose="020E0705020206020404" pitchFamily="34" charset="0"/>
              </a:rPr>
            </a:br>
            <a:endParaRPr lang="en-US" sz="6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1844" y="2132856"/>
            <a:ext cx="11206981" cy="504056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sz="4600" dirty="0"/>
              <a:t>Requires you to meet all the appropriate steps which will ensure your goods meeting all the rules, standards and regulations of the importing Country</a:t>
            </a:r>
          </a:p>
          <a:p>
            <a:r>
              <a:rPr lang="en-US" sz="4600" dirty="0"/>
              <a:t>Failure to comply may result in</a:t>
            </a:r>
          </a:p>
          <a:p>
            <a:pPr marL="0" indent="0">
              <a:buNone/>
            </a:pPr>
            <a:r>
              <a:rPr lang="en-US" sz="4600" dirty="0"/>
              <a:t>	</a:t>
            </a:r>
            <a:r>
              <a:rPr lang="en-US" sz="4600" dirty="0" err="1"/>
              <a:t>i</a:t>
            </a:r>
            <a:r>
              <a:rPr lang="en-US" sz="4600" dirty="0"/>
              <a:t>. Goods being returned to exporting Country</a:t>
            </a:r>
          </a:p>
          <a:p>
            <a:pPr marL="0" indent="0">
              <a:buNone/>
            </a:pPr>
            <a:r>
              <a:rPr lang="en-US" sz="4600" dirty="0"/>
              <a:t>	ii. Seizure by the authorities and full disposal at the 	importers’ expense    	</a:t>
            </a:r>
          </a:p>
          <a:p>
            <a:pPr marL="0" indent="0">
              <a:buNone/>
            </a:pPr>
            <a:r>
              <a:rPr lang="en-US" sz="4600" dirty="0"/>
              <a:t>	iii. Imposed fines and penalties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29916" y="1052736"/>
            <a:ext cx="9493697" cy="1944216"/>
          </a:xfrm>
        </p:spPr>
        <p:txBody>
          <a:bodyPr>
            <a:noAutofit/>
          </a:bodyPr>
          <a:lstStyle/>
          <a:p>
            <a:r>
              <a:rPr lang="en-US" sz="6600" dirty="0">
                <a:latin typeface="Copperplate Gothic Bold" panose="020E0705020206020404" pitchFamily="34" charset="0"/>
              </a:rPr>
              <a:t>EXPORT COMPLIANCE</a:t>
            </a:r>
            <a:br>
              <a:rPr lang="en-US" sz="6600" dirty="0">
                <a:latin typeface="Copperplate Gothic Bold" panose="020E0705020206020404" pitchFamily="34" charset="0"/>
              </a:rPr>
            </a:br>
            <a:endParaRPr lang="en-US" sz="6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25860" y="1628800"/>
            <a:ext cx="11062965" cy="5544616"/>
          </a:xfrm>
        </p:spPr>
        <p:txBody>
          <a:bodyPr>
            <a:normAutofit fontScale="85000" lnSpcReduction="20000"/>
          </a:bodyPr>
          <a:lstStyle/>
          <a:p>
            <a:endParaRPr lang="en-US" sz="3500" dirty="0"/>
          </a:p>
          <a:p>
            <a:r>
              <a:rPr lang="en-US" sz="3800" dirty="0"/>
              <a:t>Establish the Rules of Entry of the Import Country (</a:t>
            </a:r>
            <a:r>
              <a:rPr lang="en-US" sz="3800" dirty="0" err="1"/>
              <a:t>eg</a:t>
            </a:r>
            <a:r>
              <a:rPr lang="en-US" sz="3800" dirty="0"/>
              <a:t>. Permit, Licence </a:t>
            </a:r>
            <a:r>
              <a:rPr lang="en-US" sz="3800" dirty="0" err="1"/>
              <a:t>etc</a:t>
            </a:r>
            <a:r>
              <a:rPr lang="en-US" sz="3800" dirty="0"/>
              <a:t>)</a:t>
            </a:r>
          </a:p>
          <a:p>
            <a:r>
              <a:rPr lang="en-US" sz="3800" dirty="0"/>
              <a:t>Proper Classification of your shipment – use of Harmonised System Codes</a:t>
            </a:r>
          </a:p>
          <a:p>
            <a:r>
              <a:rPr lang="en-US" sz="3800" dirty="0"/>
              <a:t>Ensure you have done you due diligence of all persons within the export transactions</a:t>
            </a:r>
          </a:p>
          <a:p>
            <a:r>
              <a:rPr lang="en-US" sz="3800" dirty="0"/>
              <a:t>Compliance of the documents “called” into the transaction</a:t>
            </a:r>
          </a:p>
          <a:p>
            <a:r>
              <a:rPr lang="en-US" sz="3800" dirty="0"/>
              <a:t>The ‘Red Flags”</a:t>
            </a:r>
            <a:r>
              <a:rPr lang="en-US" sz="3200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DB2B63-5E4A-4B44-8EC0-0B38B62C6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244" y="5517232"/>
            <a:ext cx="105273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57908" y="2996952"/>
            <a:ext cx="9349681" cy="1512168"/>
          </a:xfrm>
        </p:spPr>
        <p:txBody>
          <a:bodyPr>
            <a:noAutofit/>
          </a:bodyPr>
          <a:lstStyle/>
          <a:p>
            <a:r>
              <a:rPr lang="en-US" sz="6600" dirty="0">
                <a:latin typeface="Copperplate Gothic Bold" panose="020E0705020206020404" pitchFamily="34" charset="0"/>
              </a:rPr>
              <a:t>EXPORT COMPLIANCE</a:t>
            </a:r>
            <a:br>
              <a:rPr lang="en-US" sz="6600" dirty="0">
                <a:latin typeface="Copperplate Gothic Bold" panose="020E0705020206020404" pitchFamily="34" charset="0"/>
              </a:rPr>
            </a:br>
            <a:r>
              <a:rPr lang="en-US" sz="6600" dirty="0">
                <a:latin typeface="Copperplate Gothic Bold" panose="020E0705020206020404" pitchFamily="34" charset="0"/>
              </a:rPr>
              <a:t/>
            </a:r>
            <a:br>
              <a:rPr lang="en-US" sz="6600" dirty="0">
                <a:latin typeface="Copperplate Gothic Bold" panose="020E0705020206020404" pitchFamily="34" charset="0"/>
              </a:rPr>
            </a:br>
            <a:r>
              <a:rPr lang="en-US" sz="6600" dirty="0">
                <a:latin typeface="Copperplate Gothic Bold" panose="020E0705020206020404" pitchFamily="34" charset="0"/>
              </a:rPr>
              <a:t>THE EXPORT FLOW </a:t>
            </a:r>
            <a:r>
              <a:rPr lang="en-US" sz="6600" i="1" dirty="0">
                <a:latin typeface="Copperplate Gothic Bold" panose="020E0705020206020404" pitchFamily="34" charset="0"/>
              </a:rPr>
              <a:t>PROCESS</a:t>
            </a:r>
            <a:endParaRPr lang="en-US" sz="6600" i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13892" y="2060848"/>
            <a:ext cx="10774933" cy="5112568"/>
          </a:xfrm>
        </p:spPr>
        <p:txBody>
          <a:bodyPr>
            <a:normAutofit/>
          </a:bodyPr>
          <a:lstStyle/>
          <a:p>
            <a:endParaRPr lang="en-US" sz="35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Prepared by Jampro</a:t>
            </a:r>
          </a:p>
        </p:txBody>
      </p:sp>
    </p:spTree>
    <p:extLst>
      <p:ext uri="{BB962C8B-B14F-4D97-AF65-F5344CB8AC3E}">
        <p14:creationId xmlns:p14="http://schemas.microsoft.com/office/powerpoint/2010/main" val="104479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25860" y="188640"/>
            <a:ext cx="10729192" cy="4536504"/>
          </a:xfrm>
        </p:spPr>
        <p:txBody>
          <a:bodyPr>
            <a:noAutofit/>
          </a:bodyPr>
          <a:lstStyle/>
          <a:p>
            <a:r>
              <a:rPr lang="en-US" sz="6600" dirty="0">
                <a:latin typeface="Copperplate Gothic Bold" panose="020E0705020206020404" pitchFamily="34" charset="0"/>
              </a:rPr>
              <a:t>EXPORT COMPLIANCE</a:t>
            </a:r>
            <a:br>
              <a:rPr lang="en-US" sz="6600" dirty="0">
                <a:latin typeface="Copperplate Gothic Bold" panose="020E0705020206020404" pitchFamily="34" charset="0"/>
              </a:rPr>
            </a:br>
            <a:r>
              <a:rPr lang="en-US" sz="6600" dirty="0">
                <a:latin typeface="Copperplate Gothic Bold" panose="020E0705020206020404" pitchFamily="34" charset="0"/>
              </a:rPr>
              <a:t/>
            </a:r>
            <a:br>
              <a:rPr lang="en-US" sz="6600" dirty="0">
                <a:latin typeface="Copperplate Gothic Bold" panose="020E0705020206020404" pitchFamily="34" charset="0"/>
              </a:rPr>
            </a:br>
            <a:r>
              <a:rPr lang="en-US" sz="4000" dirty="0">
                <a:latin typeface="Copperplate Gothic Bold" panose="020E0705020206020404" pitchFamily="34" charset="0"/>
              </a:rPr>
              <a:t>R</a:t>
            </a:r>
            <a:r>
              <a:rPr lang="en-US" sz="4000" dirty="0">
                <a:latin typeface="Baskerville Old Face" panose="02020602080505020303" pitchFamily="18" charset="0"/>
              </a:rPr>
              <a:t>egardless of the Mode of Transport </a:t>
            </a:r>
            <a:r>
              <a:rPr lang="en-US" sz="4000" dirty="0" err="1">
                <a:latin typeface="Baskerville Old Face" panose="02020602080505020303" pitchFamily="18" charset="0"/>
              </a:rPr>
              <a:t>choosen</a:t>
            </a:r>
            <a:r>
              <a:rPr lang="en-US" sz="4000" dirty="0">
                <a:latin typeface="Baskerville Old Face" panose="02020602080505020303" pitchFamily="18" charset="0"/>
              </a:rPr>
              <a:t> your shipment is not deemed “Delivered” until the buyer</a:t>
            </a:r>
            <a:br>
              <a:rPr lang="en-US" sz="4000" dirty="0">
                <a:latin typeface="Baskerville Old Face" panose="02020602080505020303" pitchFamily="18" charset="0"/>
              </a:rPr>
            </a:br>
            <a:r>
              <a:rPr lang="en-US" sz="4000" dirty="0">
                <a:latin typeface="Baskerville Old Face" panose="02020602080505020303" pitchFamily="18" charset="0"/>
              </a:rPr>
              <a:t>is satisfied.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53852" y="1700808"/>
            <a:ext cx="11134973" cy="3672408"/>
          </a:xfrm>
        </p:spPr>
        <p:txBody>
          <a:bodyPr>
            <a:normAutofit/>
          </a:bodyPr>
          <a:lstStyle/>
          <a:p>
            <a:endParaRPr lang="en-US" sz="35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35A2EA-AB04-4F93-BFBE-08FAE194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35" y="4989102"/>
            <a:ext cx="2672952" cy="17522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177248-D05F-48ED-B690-42C680E0C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977" y="4989102"/>
            <a:ext cx="2675385" cy="18037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09BA61-87FC-4DBD-9A8A-014E12436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037" y="4989103"/>
            <a:ext cx="2163266" cy="1782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033C8D-1038-4162-AE26-A6A495ACD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5604" y="4989102"/>
            <a:ext cx="2695749" cy="179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3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14492" y="116633"/>
            <a:ext cx="5374333" cy="3096344"/>
          </a:xfrm>
        </p:spPr>
        <p:txBody>
          <a:bodyPr>
            <a:noAutofit/>
          </a:bodyPr>
          <a:lstStyle/>
          <a:p>
            <a:endParaRPr lang="it-IT" sz="6000" b="1" dirty="0"/>
          </a:p>
          <a:p>
            <a:r>
              <a:rPr lang="it-IT" sz="6000" b="1" dirty="0"/>
              <a:t>EXPORT COMPLIANCE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1663EB-F34F-437B-8D31-C60B9258F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560" y="2736726"/>
            <a:ext cx="1970307" cy="1340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4230E4-C44B-4020-976B-AC7604BC6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0477" y="4149080"/>
            <a:ext cx="5518348" cy="1872208"/>
          </a:xfrm>
        </p:spPr>
        <p:txBody>
          <a:bodyPr>
            <a:normAutofit/>
          </a:bodyPr>
          <a:lstStyle/>
          <a:p>
            <a:r>
              <a:rPr lang="en-GB" sz="3200" dirty="0">
                <a:hlinkClick r:id="rId3"/>
              </a:rPr>
              <a:t>Beverlyj@jlbshipping.com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Tel: 011 44 785 002 5582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463F3E-DA33-4762-B237-86BC286A8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4932" y="5920673"/>
            <a:ext cx="151193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4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cean waves nature presentation (widescreen).potx" id="{1FE9163D-5548-432F-82B6-65BFDB1BFAF3}" vid="{2D48191D-94F2-482B-9433-3810ECBC6178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4f35948-e619-41b3-aa29-22878b09cfd2"/>
    <ds:schemaRef ds:uri="http://schemas.openxmlformats.org/package/2006/metadata/core-properties"/>
    <ds:schemaRef ds:uri="40262f94-9f35-4ac3-9a90-690165a166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waves nature presentation (widescreen)</Template>
  <TotalTime>70</TotalTime>
  <Words>164</Words>
  <Application>Microsoft Office PowerPoint</Application>
  <PresentationFormat>Custom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Ocean Waves 16x9</vt:lpstr>
      <vt:lpstr>                  STEP BY STEP GUIDE TO EXPORT Facilitator: Beverly Johnson </vt:lpstr>
      <vt:lpstr>WHAT IS EXPORT COMPLIANCE</vt:lpstr>
      <vt:lpstr>EXPORT COMPLIANCE </vt:lpstr>
      <vt:lpstr>EXPORT COMPLIANCE </vt:lpstr>
      <vt:lpstr>EXPORT COMPLIANCE  THE EXPORT FLOW PROCESS</vt:lpstr>
      <vt:lpstr>EXPORT COMPLIANCE  Regardless of the Mode of Transport choosen your shipment is not deemed “Delivered” until the buyer is satisfied.</vt:lpstr>
      <vt:lpstr>Beverlyj@jlbshipping.com  Tel: 011 44 785 002 5582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BY STEP GUIDE TO EXPORT  by Beverly Johnson</dc:title>
  <dc:creator>Lady BJ</dc:creator>
  <cp:lastModifiedBy>Jaevia Simmonds</cp:lastModifiedBy>
  <cp:revision>12</cp:revision>
  <dcterms:created xsi:type="dcterms:W3CDTF">2017-08-10T01:44:21Z</dcterms:created>
  <dcterms:modified xsi:type="dcterms:W3CDTF">2017-08-10T13:11:00Z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